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8" r:id="rId1"/>
  </p:sldMasterIdLst>
  <p:notesMasterIdLst>
    <p:notesMasterId r:id="rId6"/>
  </p:notesMasterIdLst>
  <p:handoutMasterIdLst>
    <p:handoutMasterId r:id="rId7"/>
  </p:handoutMasterIdLst>
  <p:sldIdLst>
    <p:sldId id="405" r:id="rId2"/>
    <p:sldId id="619" r:id="rId3"/>
    <p:sldId id="620" r:id="rId4"/>
    <p:sldId id="621" r:id="rId5"/>
  </p:sldIdLst>
  <p:sldSz cx="9144000" cy="6858000" type="screen4x3"/>
  <p:notesSz cx="6854825" cy="97504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FF"/>
    <a:srgbClr val="990099"/>
    <a:srgbClr val="14E664"/>
    <a:srgbClr val="00FF00"/>
    <a:srgbClr val="000099"/>
    <a:srgbClr val="660033"/>
    <a:srgbClr val="931D31"/>
    <a:srgbClr val="C5420D"/>
    <a:srgbClr val="FF0000"/>
    <a:srgbClr val="FF8409"/>
  </p:clrMru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6852" autoAdjust="0"/>
  </p:normalViewPr>
  <p:slideViewPr>
    <p:cSldViewPr>
      <p:cViewPr varScale="1">
        <p:scale>
          <a:sx n="67" d="100"/>
          <a:sy n="67" d="100"/>
        </p:scale>
        <p:origin x="-1392" y="-96"/>
      </p:cViewPr>
      <p:guideLst>
        <p:guide orient="horz" pos="206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021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5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63063"/>
            <a:ext cx="297021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5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63063"/>
            <a:ext cx="297021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0AE9B65-4B09-4120-A7CE-035AF632AB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021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31838"/>
            <a:ext cx="4875213" cy="3656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30738"/>
            <a:ext cx="5026025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63063"/>
            <a:ext cx="297021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63063"/>
            <a:ext cx="297021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404A529-AB78-4AB0-BF65-0BFC13DEC0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71B1D6A-13C9-4314-824E-836E2B36A8F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000BAEC-F22F-464A-84EF-0F969504401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662C90EB-F10E-463D-A1BB-3D2E808593D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9843AF3-80EA-41BE-BF3F-E21CFC4963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F9AF6468-4081-4D36-829B-8A773AF4E42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771453A-04BB-43AA-9542-FFFA9762108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71C16D-E3D4-42B1-827A-799692D11D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08B8299-15B5-4CA8-B3BD-81A08F0E863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5FF3B33-BE4B-4C43-B270-4EA54914BE7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AA4476B-0E46-481F-9848-023572E2265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F241106-D8F8-4465-A03E-BA00D600DE4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0A3874F0-F00E-4374-BCFD-5A5F207936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033"/>
          <p:cNvSpPr>
            <a:spLocks noChangeArrowheads="1"/>
          </p:cNvSpPr>
          <p:nvPr/>
        </p:nvSpPr>
        <p:spPr bwMode="auto">
          <a:xfrm>
            <a:off x="1824038" y="-2333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51" name="Rectangle 1035"/>
          <p:cNvSpPr>
            <a:spLocks noChangeArrowheads="1"/>
          </p:cNvSpPr>
          <p:nvPr/>
        </p:nvSpPr>
        <p:spPr bwMode="auto">
          <a:xfrm>
            <a:off x="1771650" y="-971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52" name="Rectangle 1037"/>
          <p:cNvSpPr>
            <a:spLocks noChangeArrowheads="1"/>
          </p:cNvSpPr>
          <p:nvPr/>
        </p:nvSpPr>
        <p:spPr bwMode="auto">
          <a:xfrm>
            <a:off x="1600200" y="-628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600200" y="1828800"/>
            <a:ext cx="5562600" cy="3293209"/>
          </a:xfrm>
          <a:prstGeom prst="rect">
            <a:avLst/>
          </a:prstGeom>
          <a:solidFill>
            <a:schemeClr val="bg1"/>
          </a:solidFill>
          <a:ln w="9525" cap="flat" cmpd="sng">
            <a:noFill/>
            <a:prstDash val="solid"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sz="3200" b="1" i="1" u="sng" dirty="0">
                <a:latin typeface="Aharoni" pitchFamily="2" charset="-79"/>
                <a:ea typeface="Times New Roman" pitchFamily="18" charset="0"/>
                <a:cs typeface="Aharoni" pitchFamily="2" charset="-79"/>
              </a:rPr>
              <a:t>Title: </a:t>
            </a:r>
            <a:r>
              <a:rPr lang="en-US" sz="3200" b="1" i="1" u="sng" dirty="0" smtClean="0">
                <a:latin typeface="Aharoni" pitchFamily="2" charset="-79"/>
                <a:ea typeface="Times New Roman" pitchFamily="18" charset="0"/>
                <a:cs typeface="Aharoni" pitchFamily="2" charset="-79"/>
              </a:rPr>
              <a:t>K-Map</a:t>
            </a:r>
            <a:endParaRPr lang="en-US" sz="3200" b="1" i="1" u="sng" dirty="0">
              <a:latin typeface="Aharoni" pitchFamily="2" charset="-79"/>
              <a:ea typeface="Times New Roman" pitchFamily="18" charset="0"/>
              <a:cs typeface="Aharoni" pitchFamily="2" charset="-79"/>
            </a:endParaRPr>
          </a:p>
          <a:p>
            <a:pPr eaLnBrk="0" hangingPunct="0">
              <a:defRPr/>
            </a:pPr>
            <a:endParaRPr lang="en-US" sz="2400" dirty="0">
              <a:latin typeface="+mj-lt"/>
            </a:endParaRPr>
          </a:p>
          <a:p>
            <a:pPr eaLnBrk="0" hangingPunct="0">
              <a:defRPr/>
            </a:pPr>
            <a:endParaRPr lang="en-US" sz="2400" dirty="0">
              <a:latin typeface="+mj-lt"/>
            </a:endParaRPr>
          </a:p>
          <a:p>
            <a:pPr marL="342900" indent="-342900" fontAlgn="auto">
              <a:defRPr/>
            </a:pPr>
            <a:r>
              <a:rPr lang="en-IN" sz="2000" i="1" dirty="0">
                <a:solidFill>
                  <a:srgbClr val="0070C0"/>
                </a:solidFill>
                <a:cs typeface="Times New Roman" panose="02020603050405020304" pitchFamily="18" charset="0"/>
              </a:rPr>
              <a:t>         </a:t>
            </a:r>
            <a:endParaRPr lang="en-IN" sz="2000" i="1" dirty="0" smtClean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marL="342900" indent="-342900" fontAlgn="auto">
              <a:defRPr/>
            </a:pPr>
            <a:r>
              <a:rPr lang="en-IN" sz="20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IN" sz="2800" i="1" dirty="0">
                <a:solidFill>
                  <a:srgbClr val="0070C0"/>
                </a:solidFill>
                <a:cs typeface="Times New Roman" panose="02020603050405020304" pitchFamily="18" charset="0"/>
              </a:rPr>
              <a:t>Prepared by </a:t>
            </a:r>
            <a:endParaRPr lang="en-IN" sz="2800" i="1" dirty="0" smtClean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marL="342900" indent="-342900" fontAlgn="auto">
              <a:defRPr/>
            </a:pPr>
            <a:endParaRPr lang="en-IN" sz="28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fontAlgn="auto">
              <a:buFont typeface="Arial"/>
              <a:buNone/>
              <a:defRPr/>
            </a:pPr>
            <a:r>
              <a:rPr lang="en-IN" sz="28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IN" sz="28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Amruta</a:t>
            </a:r>
            <a:r>
              <a:rPr lang="en-IN" sz="28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IN" sz="28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Sankhe</a:t>
            </a:r>
            <a:endParaRPr lang="en-IN" sz="28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algn="r" eaLnBrk="0" hangingPunct="0">
              <a:defRPr/>
            </a:pPr>
            <a:endParaRPr lang="en-US" sz="2400" b="1" dirty="0">
              <a:solidFill>
                <a:srgbClr val="C00000"/>
              </a:solidFill>
              <a:latin typeface="+mj-lt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85800"/>
            <a:ext cx="7315200" cy="6096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IN" b="1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Course Objectives</a:t>
            </a:r>
            <a:endParaRPr lang="en-US" b="1" dirty="0" smtClean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07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/>
          </a:bodyPr>
          <a:lstStyle/>
          <a:p>
            <a:fld id="{6BE7C627-8F2A-4574-AAEE-CBA4673F3A28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076" name="Title 1"/>
          <p:cNvSpPr txBox="1">
            <a:spLocks/>
          </p:cNvSpPr>
          <p:nvPr/>
        </p:nvSpPr>
        <p:spPr bwMode="auto">
          <a:xfrm>
            <a:off x="381000" y="1219200"/>
            <a:ext cx="8458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buFont typeface="Wingdings" pitchFamily="2" charset="2"/>
              <a:buChar char="§"/>
            </a:pP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To Understand </a:t>
            </a:r>
            <a:r>
              <a:rPr lang="en-US" sz="2800" dirty="0" smtClean="0">
                <a:solidFill>
                  <a:srgbClr val="0000FF"/>
                </a:solidFill>
              </a:rPr>
              <a:t>the Need to simplify (minimize) expressions </a:t>
            </a:r>
            <a:endParaRPr lang="en-US" sz="2800" dirty="0" smtClean="0">
              <a:solidFill>
                <a:srgbClr val="0000FF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en-US" sz="2800" dirty="0" smtClean="0">
                <a:solidFill>
                  <a:srgbClr val="0000FF"/>
                </a:solidFill>
              </a:rPr>
              <a:t>To </a:t>
            </a:r>
            <a:r>
              <a:rPr lang="en-US" sz="2800" dirty="0" smtClean="0">
                <a:solidFill>
                  <a:srgbClr val="0000FF"/>
                </a:solidFill>
              </a:rPr>
              <a:t>List Different Methods for </a:t>
            </a:r>
            <a:r>
              <a:rPr lang="en-US" sz="2800" dirty="0" smtClean="0">
                <a:solidFill>
                  <a:srgbClr val="0000FF"/>
                </a:solidFill>
              </a:rPr>
              <a:t>Minimization</a:t>
            </a:r>
          </a:p>
          <a:p>
            <a:pPr algn="just"/>
            <a:r>
              <a:rPr lang="en-US" sz="2800" dirty="0" smtClean="0">
                <a:solidFill>
                  <a:srgbClr val="0000FF"/>
                </a:solidFill>
              </a:rPr>
              <a:t>    1) </a:t>
            </a:r>
            <a:r>
              <a:rPr lang="en-US" sz="2800" dirty="0" err="1" smtClean="0">
                <a:solidFill>
                  <a:srgbClr val="0000FF"/>
                </a:solidFill>
              </a:rPr>
              <a:t>Karnaugh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Maps</a:t>
            </a:r>
          </a:p>
          <a:p>
            <a:pPr algn="just"/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   2) Algebraic </a:t>
            </a:r>
            <a:r>
              <a:rPr lang="en-US" sz="2800" dirty="0" smtClean="0">
                <a:solidFill>
                  <a:srgbClr val="0000FF"/>
                </a:solidFill>
              </a:rPr>
              <a:t>method </a:t>
            </a:r>
            <a:endParaRPr lang="en-US" sz="2800" dirty="0" smtClean="0">
              <a:solidFill>
                <a:srgbClr val="0000FF"/>
              </a:solidFill>
            </a:endParaRPr>
          </a:p>
          <a:p>
            <a:pPr algn="just"/>
            <a:r>
              <a:rPr lang="en-US" sz="2800" dirty="0" smtClean="0">
                <a:solidFill>
                  <a:srgbClr val="0000FF"/>
                </a:solidFill>
              </a:rPr>
              <a:t>    3)Use </a:t>
            </a:r>
            <a:r>
              <a:rPr lang="en-US" sz="2800" dirty="0" err="1" smtClean="0">
                <a:solidFill>
                  <a:srgbClr val="0000FF"/>
                </a:solidFill>
              </a:rPr>
              <a:t>Karnaugh</a:t>
            </a:r>
            <a:r>
              <a:rPr lang="en-US" sz="2800" dirty="0" smtClean="0">
                <a:solidFill>
                  <a:srgbClr val="0000FF"/>
                </a:solidFill>
              </a:rPr>
              <a:t> Map method to minimize the Boolean </a:t>
            </a:r>
            <a:r>
              <a:rPr lang="en-US" sz="2800" dirty="0" smtClean="0">
                <a:solidFill>
                  <a:srgbClr val="0000FF"/>
                </a:solidFill>
              </a:rPr>
              <a:t>expression.</a:t>
            </a:r>
            <a:endParaRPr lang="en-US" sz="2800" dirty="0">
              <a:solidFill>
                <a:srgbClr val="0000FF"/>
              </a:solidFill>
              <a:latin typeface="+mj-lt"/>
            </a:endParaRPr>
          </a:p>
        </p:txBody>
      </p:sp>
    </p:spTree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153400" cy="685800"/>
          </a:xfrm>
        </p:spPr>
        <p:txBody>
          <a:bodyPr>
            <a:normAutofit/>
          </a:bodyPr>
          <a:lstStyle/>
          <a:p>
            <a:pPr algn="ctr"/>
            <a:r>
              <a:rPr lang="en-IN" sz="2800" dirty="0" smtClean="0">
                <a:solidFill>
                  <a:schemeClr val="tx1"/>
                </a:solidFill>
                <a:cs typeface="Times New Roman" pitchFamily="18" charset="0"/>
              </a:rPr>
              <a:t>Course Outline</a:t>
            </a:r>
            <a:endParaRPr lang="en-US" sz="28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1295400"/>
            <a:ext cx="81534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 eaLnBrk="0" hangingPunct="0">
              <a:defRPr/>
            </a:pPr>
            <a:r>
              <a:rPr lang="en-US" sz="2600" i="1" u="sng" dirty="0" smtClean="0">
                <a:solidFill>
                  <a:srgbClr val="0000FF"/>
                </a:solidFill>
                <a:latin typeface="+mj-lt"/>
              </a:rPr>
              <a:t>Unit-1 </a:t>
            </a:r>
            <a:r>
              <a:rPr lang="en-US" sz="2800" dirty="0" smtClean="0">
                <a:solidFill>
                  <a:srgbClr val="0000FF"/>
                </a:solidFill>
              </a:rPr>
              <a:t>Number Systems and Codes: </a:t>
            </a:r>
            <a:r>
              <a:rPr lang="en-US" sz="2600" i="1" u="sng" dirty="0" smtClean="0">
                <a:solidFill>
                  <a:srgbClr val="0000FF"/>
                </a:solidFill>
                <a:latin typeface="+mj-lt"/>
              </a:rPr>
              <a:t> </a:t>
            </a:r>
            <a:endParaRPr lang="en-US" sz="2600" i="1" u="sng" dirty="0">
              <a:solidFill>
                <a:srgbClr val="0000FF"/>
              </a:solidFill>
              <a:latin typeface="+mj-lt"/>
            </a:endParaRPr>
          </a:p>
          <a:p>
            <a:pPr algn="l" eaLnBrk="0" hangingPunct="0">
              <a:defRPr/>
            </a:pPr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1] </a:t>
            </a:r>
            <a:r>
              <a:rPr lang="en-US" sz="2800" dirty="0" smtClean="0">
                <a:solidFill>
                  <a:srgbClr val="0000FF"/>
                </a:solidFill>
              </a:rPr>
              <a:t>Gray Code, </a:t>
            </a:r>
            <a:endParaRPr lang="en-US" sz="2800" dirty="0" smtClean="0">
              <a:solidFill>
                <a:srgbClr val="0000FF"/>
              </a:solidFill>
            </a:endParaRPr>
          </a:p>
          <a:p>
            <a:pPr algn="l" eaLnBrk="0" hangingPunct="0">
              <a:defRPr/>
            </a:pPr>
            <a:r>
              <a:rPr lang="en-US" sz="2800" dirty="0" smtClean="0">
                <a:solidFill>
                  <a:srgbClr val="0000FF"/>
                </a:solidFill>
              </a:rPr>
              <a:t>2]BCD </a:t>
            </a:r>
            <a:r>
              <a:rPr lang="en-US" sz="2800" dirty="0" smtClean="0">
                <a:solidFill>
                  <a:srgbClr val="0000FF"/>
                </a:solidFill>
              </a:rPr>
              <a:t>Code, 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  <a:p>
            <a:pPr algn="l" eaLnBrk="0" hangingPunct="0">
              <a:defRPr/>
            </a:pPr>
            <a:endParaRPr lang="en-US" sz="2600" dirty="0">
              <a:solidFill>
                <a:srgbClr val="0000FF"/>
              </a:solidFill>
              <a:latin typeface="+mj-lt"/>
            </a:endParaRPr>
          </a:p>
          <a:p>
            <a:pPr algn="l" eaLnBrk="0" hangingPunct="0">
              <a:defRPr/>
            </a:pPr>
            <a:r>
              <a:rPr lang="en-US" sz="2600" i="1" u="sng" dirty="0" smtClean="0">
                <a:solidFill>
                  <a:srgbClr val="0000FF"/>
                </a:solidFill>
                <a:latin typeface="+mj-lt"/>
              </a:rPr>
              <a:t>Unit-2 </a:t>
            </a:r>
            <a:r>
              <a:rPr lang="en-US" sz="2800" dirty="0" smtClean="0">
                <a:solidFill>
                  <a:srgbClr val="0000FF"/>
                </a:solidFill>
              </a:rPr>
              <a:t>Boolean Algebra and Logic Gates: </a:t>
            </a:r>
            <a:endParaRPr lang="en-US" sz="2600" u="sng" dirty="0">
              <a:solidFill>
                <a:srgbClr val="0000FF"/>
              </a:solidFill>
              <a:latin typeface="+mj-lt"/>
            </a:endParaRPr>
          </a:p>
          <a:p>
            <a:pPr algn="l" eaLnBrk="0" hangingPunct="0">
              <a:defRPr/>
            </a:pPr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1</a:t>
            </a:r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]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Algebric</a:t>
            </a:r>
            <a:r>
              <a:rPr lang="en-US" sz="2800" dirty="0" smtClean="0">
                <a:solidFill>
                  <a:srgbClr val="0000FF"/>
                </a:solidFill>
              </a:rPr>
              <a:t> method, K -map method (2,3,4 Variable), </a:t>
            </a:r>
            <a:endParaRPr lang="en-US" sz="2800" dirty="0" smtClean="0">
              <a:solidFill>
                <a:srgbClr val="0000FF"/>
              </a:solidFill>
            </a:endParaRPr>
          </a:p>
          <a:p>
            <a:pPr algn="l" eaLnBrk="0" hangingPunct="0">
              <a:defRPr/>
            </a:pPr>
            <a:endParaRPr lang="en-US" sz="2600" dirty="0">
              <a:solidFill>
                <a:srgbClr val="0000FF"/>
              </a:solidFill>
              <a:latin typeface="+mj-lt"/>
            </a:endParaRPr>
          </a:p>
          <a:p>
            <a:pPr algn="l" eaLnBrk="0" hangingPunct="0">
              <a:defRPr/>
            </a:pPr>
            <a:r>
              <a:rPr lang="en-US" sz="2600" i="1" u="sng" dirty="0" smtClean="0">
                <a:solidFill>
                  <a:srgbClr val="0000FF"/>
                </a:solidFill>
                <a:latin typeface="+mj-lt"/>
              </a:rPr>
              <a:t>Unit-3 </a:t>
            </a:r>
            <a:r>
              <a:rPr lang="en-US" sz="2800" dirty="0" smtClean="0">
                <a:solidFill>
                  <a:srgbClr val="0000FF"/>
                </a:solidFill>
              </a:rPr>
              <a:t>Combinational Logic Design</a:t>
            </a:r>
            <a:endParaRPr lang="en-US" sz="2600" i="1" u="sng" dirty="0" smtClean="0">
              <a:solidFill>
                <a:srgbClr val="0000FF"/>
              </a:solidFill>
              <a:latin typeface="+mj-lt"/>
            </a:endParaRPr>
          </a:p>
          <a:p>
            <a:pPr algn="l" eaLnBrk="0" hangingPunct="0">
              <a:defRPr/>
            </a:pPr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1] </a:t>
            </a:r>
            <a:r>
              <a:rPr lang="en-US" sz="2800" dirty="0" smtClean="0">
                <a:solidFill>
                  <a:srgbClr val="0000FF"/>
                </a:solidFill>
              </a:rPr>
              <a:t>Half and Full Adder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  <a:p>
            <a:pPr algn="l" eaLnBrk="0" hangingPunct="0">
              <a:defRPr/>
            </a:pPr>
            <a:r>
              <a:rPr lang="en-US" sz="2600" dirty="0" smtClean="0">
                <a:solidFill>
                  <a:srgbClr val="0000FF"/>
                </a:solidFill>
                <a:latin typeface="+mj-lt"/>
              </a:rPr>
              <a:t>2] </a:t>
            </a:r>
            <a:r>
              <a:rPr lang="en-US" sz="2800" dirty="0" smtClean="0">
                <a:solidFill>
                  <a:srgbClr val="0000FF"/>
                </a:solidFill>
              </a:rPr>
              <a:t>Four Bit Binary Adder</a:t>
            </a:r>
            <a:endParaRPr lang="en-US" sz="2600" dirty="0">
              <a:solidFill>
                <a:srgbClr val="0000FF"/>
              </a:solidFill>
              <a:latin typeface="+mj-lt"/>
            </a:endParaRPr>
          </a:p>
          <a:p>
            <a:pPr algn="l" eaLnBrk="0" hangingPunct="0">
              <a:defRPr/>
            </a:pPr>
            <a:endParaRPr lang="en-US" sz="2600" dirty="0">
              <a:solidFill>
                <a:srgbClr val="000099"/>
              </a:solidFill>
              <a:latin typeface="+mj-lt"/>
            </a:endParaRPr>
          </a:p>
          <a:p>
            <a:pPr algn="l" eaLnBrk="0" hangingPunct="0">
              <a:defRPr/>
            </a:pPr>
            <a:endParaRPr lang="en-US" sz="1600" b="1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2800" dirty="0" smtClean="0">
                <a:solidFill>
                  <a:schemeClr val="tx1"/>
                </a:solidFill>
                <a:cs typeface="Times New Roman" pitchFamily="18" charset="0"/>
              </a:rPr>
              <a:t>Assessment Strategy</a:t>
            </a:r>
            <a:endParaRPr lang="en-US" sz="2800" dirty="0" smtClean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5800" y="2133600"/>
            <a:ext cx="792480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defRPr/>
            </a:pPr>
            <a:endParaRPr lang="en-IN" sz="2400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  <a:p>
            <a:pPr algn="l" eaLnBrk="0" hangingPunct="0">
              <a:buFont typeface="Wingdings" pitchFamily="2" charset="2"/>
              <a:buChar char="§"/>
              <a:defRPr/>
            </a:pPr>
            <a:r>
              <a:rPr lang="en-IN" sz="2400" dirty="0" smtClean="0">
                <a:solidFill>
                  <a:srgbClr val="000099"/>
                </a:solidFill>
                <a:latin typeface="+mj-lt"/>
              </a:rPr>
              <a:t> </a:t>
            </a:r>
            <a:r>
              <a:rPr lang="en-IN" sz="2200" dirty="0" smtClean="0">
                <a:solidFill>
                  <a:srgbClr val="000099"/>
                </a:solidFill>
                <a:latin typeface="+mj-lt"/>
              </a:rPr>
              <a:t>Online Unit </a:t>
            </a:r>
            <a:r>
              <a:rPr lang="en-IN" sz="2200" dirty="0">
                <a:solidFill>
                  <a:srgbClr val="000099"/>
                </a:solidFill>
                <a:latin typeface="+mj-lt"/>
              </a:rPr>
              <a:t>Test </a:t>
            </a:r>
            <a:r>
              <a:rPr lang="en-IN" sz="2200" dirty="0" smtClean="0">
                <a:solidFill>
                  <a:srgbClr val="000099"/>
                </a:solidFill>
                <a:latin typeface="+mj-lt"/>
              </a:rPr>
              <a:t>50 Marks</a:t>
            </a:r>
          </a:p>
          <a:p>
            <a:pPr algn="l" eaLnBrk="0" hangingPunct="0">
              <a:buFont typeface="Wingdings" pitchFamily="2" charset="2"/>
              <a:buChar char="§"/>
              <a:defRPr/>
            </a:pPr>
            <a:r>
              <a:rPr lang="en-IN" sz="2200" dirty="0" smtClean="0">
                <a:solidFill>
                  <a:srgbClr val="000099"/>
                </a:solidFill>
                <a:latin typeface="+mj-lt"/>
              </a:rPr>
              <a:t>Critical </a:t>
            </a:r>
            <a:r>
              <a:rPr lang="en-IN" sz="2200" dirty="0">
                <a:solidFill>
                  <a:srgbClr val="000099"/>
                </a:solidFill>
                <a:latin typeface="+mj-lt"/>
              </a:rPr>
              <a:t>thinking, reasoning, reflection and action </a:t>
            </a:r>
            <a:r>
              <a:rPr lang="en-IN" sz="2200" dirty="0" smtClean="0">
                <a:solidFill>
                  <a:srgbClr val="000099"/>
                </a:solidFill>
                <a:latin typeface="+mj-lt"/>
              </a:rPr>
              <a:t>10 Marks</a:t>
            </a:r>
          </a:p>
          <a:p>
            <a:pPr algn="l" eaLnBrk="0" hangingPunct="0">
              <a:buFont typeface="Wingdings" pitchFamily="2" charset="2"/>
              <a:buChar char="§"/>
              <a:defRPr/>
            </a:pPr>
            <a:r>
              <a:rPr lang="en-IN" sz="2200" dirty="0" smtClean="0">
                <a:solidFill>
                  <a:srgbClr val="000099"/>
                </a:solidFill>
                <a:latin typeface="+mj-lt"/>
              </a:rPr>
              <a:t>Group </a:t>
            </a:r>
            <a:r>
              <a:rPr lang="en-IN" sz="2200" dirty="0">
                <a:solidFill>
                  <a:srgbClr val="000099"/>
                </a:solidFill>
                <a:latin typeface="+mj-lt"/>
              </a:rPr>
              <a:t>activity  10 </a:t>
            </a:r>
            <a:r>
              <a:rPr lang="en-IN" sz="2200" dirty="0" smtClean="0">
                <a:solidFill>
                  <a:srgbClr val="000099"/>
                </a:solidFill>
                <a:latin typeface="+mj-lt"/>
              </a:rPr>
              <a:t>Marks</a:t>
            </a:r>
          </a:p>
          <a:p>
            <a:pPr algn="l" eaLnBrk="0" hangingPunct="0">
              <a:buFont typeface="Wingdings" pitchFamily="2" charset="2"/>
              <a:buChar char="§"/>
              <a:defRPr/>
            </a:pPr>
            <a:r>
              <a:rPr lang="en-IN" sz="2200" dirty="0" smtClean="0">
                <a:solidFill>
                  <a:srgbClr val="000099"/>
                </a:solidFill>
                <a:latin typeface="+mj-lt"/>
              </a:rPr>
              <a:t>External </a:t>
            </a:r>
            <a:r>
              <a:rPr lang="en-IN" sz="2200" dirty="0">
                <a:solidFill>
                  <a:srgbClr val="000099"/>
                </a:solidFill>
                <a:latin typeface="+mj-lt"/>
              </a:rPr>
              <a:t>Examination 30 Marks</a:t>
            </a:r>
          </a:p>
          <a:p>
            <a:pPr fontAlgn="auto">
              <a:defRPr/>
            </a:pPr>
            <a:endParaRPr lang="en-IN" sz="2000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8743</TotalTime>
  <Words>129</Words>
  <Application>Microsoft PowerPoint</Application>
  <PresentationFormat>On-screen Show (4:3)</PresentationFormat>
  <Paragraphs>31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Opulent</vt:lpstr>
      <vt:lpstr>Slide 1</vt:lpstr>
      <vt:lpstr>Course Objectives</vt:lpstr>
      <vt:lpstr>Course Outline</vt:lpstr>
      <vt:lpstr>Assessment Strategy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Silicon</dc:creator>
  <cp:lastModifiedBy>student</cp:lastModifiedBy>
  <cp:revision>1077</cp:revision>
  <dcterms:created xsi:type="dcterms:W3CDTF">2006-01-13T08:51:24Z</dcterms:created>
  <dcterms:modified xsi:type="dcterms:W3CDTF">2018-10-03T08:13:39Z</dcterms:modified>
</cp:coreProperties>
</file>